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71" r:id="rId2"/>
    <p:sldId id="297" r:id="rId3"/>
    <p:sldId id="299" r:id="rId4"/>
    <p:sldId id="298" r:id="rId5"/>
    <p:sldId id="300" r:id="rId6"/>
    <p:sldId id="301" r:id="rId7"/>
    <p:sldId id="319" r:id="rId8"/>
    <p:sldId id="314" r:id="rId9"/>
    <p:sldId id="302" r:id="rId10"/>
    <p:sldId id="304" r:id="rId11"/>
    <p:sldId id="305" r:id="rId12"/>
    <p:sldId id="306" r:id="rId13"/>
    <p:sldId id="307" r:id="rId14"/>
    <p:sldId id="309" r:id="rId15"/>
    <p:sldId id="310" r:id="rId16"/>
    <p:sldId id="315" r:id="rId17"/>
    <p:sldId id="316" r:id="rId18"/>
    <p:sldId id="317" r:id="rId19"/>
    <p:sldId id="293" r:id="rId20"/>
    <p:sldId id="318" r:id="rId21"/>
    <p:sldId id="320" r:id="rId22"/>
    <p:sldId id="322" r:id="rId23"/>
    <p:sldId id="324" r:id="rId24"/>
    <p:sldId id="321" r:id="rId25"/>
    <p:sldId id="323" r:id="rId26"/>
    <p:sldId id="325" r:id="rId27"/>
    <p:sldId id="326" r:id="rId28"/>
    <p:sldId id="327" r:id="rId29"/>
    <p:sldId id="328" r:id="rId30"/>
    <p:sldId id="329" r:id="rId31"/>
    <p:sldId id="330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61"/>
    <p:restoredTop sz="92463"/>
  </p:normalViewPr>
  <p:slideViewPr>
    <p:cSldViewPr>
      <p:cViewPr>
        <p:scale>
          <a:sx n="97" d="100"/>
          <a:sy n="97" d="100"/>
        </p:scale>
        <p:origin x="1592" y="-2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7B160-92B4-4D76-9D0D-0780B343C2DC}" type="datetimeFigureOut">
              <a:rPr lang="en-US" smtClean="0"/>
              <a:t>2/19/18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1C3AD-E8EE-4C7C-A74B-4DBCBA7D8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28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B12A7-7F67-E941-B030-91A74E188E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82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</a:t>
            </a:r>
            <a:r>
              <a:rPr lang="en-US" baseline="0" dirty="0" smtClean="0"/>
              <a:t> for details: </a:t>
            </a:r>
            <a:r>
              <a:rPr lang="en-US" dirty="0" smtClean="0"/>
              <a:t>https://</a:t>
            </a:r>
            <a:r>
              <a:rPr lang="en-US" dirty="0" err="1" smtClean="0"/>
              <a:t>support.sas.com</a:t>
            </a:r>
            <a:r>
              <a:rPr lang="en-US" dirty="0" smtClean="0"/>
              <a:t>/documentation/cdl/</a:t>
            </a:r>
            <a:r>
              <a:rPr lang="en-US" dirty="0" err="1" smtClean="0"/>
              <a:t>en</a:t>
            </a:r>
            <a:r>
              <a:rPr lang="en-US" dirty="0" smtClean="0"/>
              <a:t>/</a:t>
            </a:r>
            <a:r>
              <a:rPr lang="en-US" dirty="0" err="1" smtClean="0"/>
              <a:t>statug</a:t>
            </a:r>
            <a:r>
              <a:rPr lang="en-US" dirty="0" smtClean="0"/>
              <a:t>/63033/HTML/default/viewer.htm#statug_glm_sect029.htm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91C3AD-E8EE-4C7C-A74B-4DBCBA7D8D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343A7-32E2-694E-9613-325035990FAE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028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BB54-73C1-9D45-A6D1-5487972A89D9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47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9F16-99D5-2541-9711-CC0F02E7F1F6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9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54E4C-1DBA-9B44-900E-407DC34FBF1C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31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23F74-8415-4C4A-89EE-0F562FD5EE31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16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B864C-12A9-514B-A731-0B4CF4B0D2E6}" type="datetime1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19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743E9-8714-BF4F-A2CD-80FB41963FBE}" type="datetime1">
              <a:rPr lang="en-US" smtClean="0"/>
              <a:t>2/19/18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3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83CBC-D8EE-C645-98A0-20E1EE9D1B2C}" type="datetime1">
              <a:rPr lang="en-US" smtClean="0"/>
              <a:t>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50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AA8E0-42C4-C04C-B181-2BAA929033B4}" type="datetime1">
              <a:rPr lang="en-US" smtClean="0"/>
              <a:t>2/19/18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19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7F2C508-64EC-BA46-B3B0-BF15BA16133D}" type="datetime1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2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93043-FF55-054F-8D45-9786AA47478A}" type="datetime1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903811A-63B3-3948-9481-534DE0B1AD39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31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Multi-way ANOVA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564179"/>
          </a:xfrm>
        </p:spPr>
        <p:txBody>
          <a:bodyPr>
            <a:normAutofit/>
          </a:bodyPr>
          <a:lstStyle/>
          <a:p>
            <a:r>
              <a:rPr lang="en-US" dirty="0" smtClean="0"/>
              <a:t>Power analysis</a:t>
            </a:r>
            <a:endParaRPr lang="en-US" dirty="0" smtClean="0"/>
          </a:p>
          <a:p>
            <a:r>
              <a:rPr lang="en-US" dirty="0" smtClean="0"/>
              <a:t>Crossed/factorial model</a:t>
            </a:r>
          </a:p>
          <a:p>
            <a:r>
              <a:rPr lang="en-US" dirty="0" smtClean="0"/>
              <a:t>Two-way </a:t>
            </a:r>
            <a:r>
              <a:rPr lang="en-US" dirty="0" err="1" smtClean="0"/>
              <a:t>ANova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B723-F678-431B-A1E1-F5CC89607F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168641" cy="447886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</m:t>
                        </m:r>
                        <m:r>
                          <a:rPr lang="en-US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</m:t>
                        </m:r>
                        <m:r>
                          <a:rPr lang="en-US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i="1" dirty="0">
                  <a:latin typeface="Cambria Math" charset="0"/>
                </a:endParaRPr>
              </a:p>
              <a:p>
                <a:r>
                  <a:rPr lang="en-US" dirty="0" smtClean="0"/>
                  <a:t>The reason the ANOVA model is usually written like this is that it directly encodes the core ANOVA test: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 </m:t>
                    </m:r>
                  </m:oMath>
                </a14:m>
                <a:r>
                  <a:rPr lang="en-US" dirty="0" smtClean="0"/>
                  <a:t>The equal means model is sufficient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 </m:t>
                    </m:r>
                  </m:oMath>
                </a14:m>
                <a:r>
                  <a:rPr lang="en-US" dirty="0"/>
                  <a:t>The equal </a:t>
                </a:r>
                <a:r>
                  <a:rPr lang="en-US" dirty="0" smtClean="0"/>
                  <a:t>means </a:t>
                </a:r>
                <a:r>
                  <a:rPr lang="en-US" dirty="0"/>
                  <a:t>model </a:t>
                </a:r>
                <a:r>
                  <a:rPr lang="en-US" dirty="0" smtClean="0"/>
                  <a:t>isn’t </a:t>
                </a:r>
                <a:r>
                  <a:rPr lang="en-US" dirty="0"/>
                  <a:t>sufficient</a:t>
                </a:r>
              </a:p>
              <a:p>
                <a:r>
                  <a:rPr lang="en-US" dirty="0" smtClean="0"/>
                  <a:t>The draw back of this representation:</a:t>
                </a:r>
              </a:p>
              <a:p>
                <a:r>
                  <a:rPr lang="en-US" dirty="0" smtClean="0"/>
                  <a:t>It is over-parameterized, which in statistics is referred to as </a:t>
                </a:r>
                <a:r>
                  <a:rPr lang="en-US" b="1" u="sng" cap="small" dirty="0" smtClean="0">
                    <a:solidFill>
                      <a:srgbClr val="FF0000"/>
                    </a:solidFill>
                  </a:rPr>
                  <a:t>unidentified</a:t>
                </a:r>
              </a:p>
              <a:p>
                <a:r>
                  <a:rPr lang="en-US" dirty="0" smtClean="0"/>
                  <a:t>This means that different settings for the parameters cannot be detected via the data</a:t>
                </a:r>
              </a:p>
              <a:p>
                <a:r>
                  <a:rPr lang="en-US" dirty="0" smtClean="0"/>
                  <a:t>Let’s look at an example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168641" cy="4478866"/>
              </a:xfrm>
              <a:blipFill rotWithShape="0">
                <a:blip r:embed="rId2"/>
                <a:stretch>
                  <a:fillRect l="-746" r="-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9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7940041" cy="821266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</m:t>
                        </m:r>
                        <m:r>
                          <a:rPr lang="en-US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</m:t>
                        </m:r>
                        <m:r>
                          <a:rPr lang="en-US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i="1" dirty="0" smtClean="0">
                    <a:latin typeface="Cambria Math" charset="0"/>
                  </a:rPr>
                  <a:t> </a:t>
                </a:r>
              </a:p>
              <a:p>
                <a:r>
                  <a:rPr lang="en-US" dirty="0" smtClean="0"/>
                  <a:t>Consider two possible true (though unknown) states of nature: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7940041" cy="821266"/>
              </a:xfrm>
              <a:blipFill rotWithShape="0">
                <a:blip r:embed="rId2"/>
                <a:stretch>
                  <a:fillRect l="-767" b="-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836023" y="2667000"/>
                <a:ext cx="3735978" cy="3657600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=10</m:t>
                    </m:r>
                  </m:oMath>
                </a14:m>
                <a:r>
                  <a:rPr lang="en-US" i="1" dirty="0" smtClean="0">
                    <a:latin typeface="Cambria Math" charset="0"/>
                  </a:rPr>
                  <a:t> </a:t>
                </a:r>
                <a:endParaRPr lang="en-US" i="1" dirty="0" smtClean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i="1" dirty="0" smtClean="0">
                            <a:latin typeface="Cambria Math" charset="0"/>
                          </a:rPr>
                          <m:t>=1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=3</m:t>
                    </m:r>
                  </m:oMath>
                </a14:m>
                <a:endParaRPr lang="en-US" i="1" dirty="0" smtClean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i="1" dirty="0">
                            <a:latin typeface="Cambria Math" charset="0"/>
                          </a:rPr>
                          <m:t>=2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5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i="1" dirty="0">
                            <a:latin typeface="Cambria Math" charset="0"/>
                          </a:rPr>
                          <m:t>=1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0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i="1" dirty="0">
                            <a:latin typeface="Cambria Math" charset="0"/>
                          </a:rPr>
                          <m:t>=2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0</m:t>
                    </m:r>
                  </m:oMath>
                </a14:m>
                <a:endParaRPr lang="en-US" i="1" dirty="0" smtClean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 smtClean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i="1" dirty="0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i="1" dirty="0" smtClean="0">
                    <a:latin typeface="Cambria Math" charset="0"/>
                  </a:rPr>
                  <a:t> </a:t>
                </a:r>
                <a:r>
                  <a:rPr lang="en-US" dirty="0" smtClean="0"/>
                  <a:t>(</a:t>
                </a:r>
                <a:r>
                  <a:rPr lang="en-US" dirty="0" smtClean="0"/>
                  <a:t>for all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𝑗</m:t>
                    </m:r>
                    <m:r>
                      <a:rPr lang="en-US" i="1" dirty="0" smtClean="0">
                        <a:latin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 smtClean="0"/>
                  <a:t>)</a:t>
                </a:r>
                <a:endParaRPr lang="en-US" i="1" dirty="0">
                  <a:latin typeface="Cambria Math" charset="0"/>
                </a:endParaRPr>
              </a:p>
              <a:p>
                <a:pPr marL="0" indent="0">
                  <a:buFont typeface="Calibri" panose="020F0502020204030204" pitchFamily="34" charset="0"/>
                  <a:buNone/>
                </a:pPr>
                <a:endParaRPr lang="en-US" i="1" dirty="0" smtClean="0">
                  <a:latin typeface="Cambria Math" charset="0"/>
                </a:endParaRPr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23" y="2667000"/>
                <a:ext cx="3735978" cy="3657600"/>
              </a:xfrm>
              <a:prstGeom prst="rect">
                <a:avLst/>
              </a:prstGeom>
              <a:blipFill rotWithShape="0">
                <a:blip r:embed="rId3"/>
                <a:stretch>
                  <a:fillRect l="-4078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799511" y="2667000"/>
                <a:ext cx="3735978" cy="3657600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=7</m:t>
                    </m:r>
                  </m:oMath>
                </a14:m>
                <a:r>
                  <a:rPr lang="en-US" i="1" dirty="0" smtClean="0">
                    <a:latin typeface="Cambria Math" charset="0"/>
                  </a:rPr>
                  <a:t> 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i="1" dirty="0" smtClean="0">
                            <a:latin typeface="Cambria Math" charset="0"/>
                          </a:rPr>
                          <m:t>=1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</a:rPr>
                      <m:t>6</m:t>
                    </m:r>
                  </m:oMath>
                </a14:m>
                <a:endParaRPr lang="en-US" i="1" dirty="0" smtClean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i="1" dirty="0">
                            <a:latin typeface="Cambria Math" charset="0"/>
                          </a:rPr>
                          <m:t>=2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5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i="1" dirty="0">
                            <a:latin typeface="Cambria Math" charset="0"/>
                          </a:rPr>
                          <m:t>=1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0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i="1" dirty="0">
                            <a:latin typeface="Cambria Math" charset="0"/>
                          </a:rPr>
                          <m:t>=2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0</m:t>
                    </m:r>
                  </m:oMath>
                </a14:m>
                <a:endParaRPr lang="en-US" i="1" dirty="0" smtClean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 smtClean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i="1" dirty="0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i="1" dirty="0" smtClean="0">
                    <a:latin typeface="Cambria Math" charset="0"/>
                  </a:rPr>
                  <a:t> </a:t>
                </a:r>
                <a:r>
                  <a:rPr lang="en-US" dirty="0" smtClean="0"/>
                  <a:t>(</a:t>
                </a:r>
                <a:r>
                  <a:rPr lang="en-US" dirty="0" smtClean="0"/>
                  <a:t>for all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𝑗</m:t>
                    </m:r>
                    <m:r>
                      <a:rPr lang="en-US" i="1" dirty="0" smtClean="0">
                        <a:latin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 smtClean="0"/>
                  <a:t>)</a:t>
                </a:r>
                <a:endParaRPr lang="en-US" i="1" dirty="0">
                  <a:latin typeface="Cambria Math" charset="0"/>
                </a:endParaRPr>
              </a:p>
              <a:p>
                <a:pPr marL="0" indent="0">
                  <a:buFont typeface="Calibri" panose="020F0502020204030204" pitchFamily="34" charset="0"/>
                  <a:buNone/>
                </a:pPr>
                <a:endParaRPr lang="en-US" i="1" dirty="0" smtClean="0">
                  <a:latin typeface="Cambria Math" charset="0"/>
                </a:endParaRPr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511" y="2667000"/>
                <a:ext cx="3735978" cy="3657600"/>
              </a:xfrm>
              <a:prstGeom prst="rect">
                <a:avLst/>
              </a:prstGeom>
              <a:blipFill rotWithShape="0">
                <a:blip r:embed="rId4"/>
                <a:stretch>
                  <a:fillRect l="-4078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066800" y="5419706"/>
                <a:ext cx="6699142" cy="12226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The mean of Y for A = 1, B = 2 </a:t>
                </a:r>
                <a:r>
                  <a:rPr lang="en-US" dirty="0" smtClean="0"/>
                  <a:t>in both cases is 13</a:t>
                </a:r>
              </a:p>
              <a:p>
                <a:pPr algn="ctr"/>
                <a:r>
                  <a:rPr lang="en-US" dirty="0"/>
                  <a:t>e</a:t>
                </a:r>
                <a:r>
                  <a:rPr lang="en-US" dirty="0" smtClean="0"/>
                  <a:t>ven though the parameter values are different</a:t>
                </a:r>
              </a:p>
              <a:p>
                <a:pPr algn="ctr"/>
                <a:r>
                  <a:rPr lang="en-US" dirty="0" smtClean="0"/>
                  <a:t>(Note that some important contrasts are unique, such as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i="1" dirty="0">
                            <a:latin typeface="Cambria Math" charset="0"/>
                          </a:rPr>
                          <m:t>=1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419706"/>
                <a:ext cx="6699142" cy="1222642"/>
              </a:xfrm>
              <a:prstGeom prst="rect">
                <a:avLst/>
              </a:prstGeom>
              <a:blipFill rotWithShape="0">
                <a:blip r:embed="rId5"/>
                <a:stretch>
                  <a:fillRect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10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752600"/>
                <a:ext cx="7543801" cy="4023360"/>
              </a:xfrm>
            </p:spPr>
            <p:txBody>
              <a:bodyPr/>
              <a:lstStyle/>
              <a:p>
                <a:r>
                  <a:rPr lang="en-US" dirty="0" smtClean="0"/>
                  <a:t>Due to SAS’s historical relationship with developing ANOVA, the ANOVA representation is the default for PROC GLM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i="1" dirty="0">
                  <a:latin typeface="Cambria Math" charset="0"/>
                </a:endParaRP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752600"/>
                <a:ext cx="7543801" cy="4023360"/>
              </a:xfrm>
              <a:blipFill rotWithShape="0">
                <a:blip r:embed="rId3"/>
                <a:stretch>
                  <a:fillRect l="-808" t="-1667" r="-1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27" y="2976116"/>
            <a:ext cx="3450773" cy="6239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66" y="3474283"/>
            <a:ext cx="4073434" cy="2839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099147"/>
            <a:ext cx="3148477" cy="42009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633924" y="4014952"/>
                <a:ext cx="5100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=</a:t>
                </a:r>
                <a:r>
                  <a:rPr lang="en-US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924" y="4014952"/>
                <a:ext cx="51007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952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7010400" y="2667000"/>
            <a:ext cx="16554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023381" y="6257331"/>
            <a:ext cx="16554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7010400" y="2667000"/>
            <a:ext cx="25962" cy="35987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8633924" y="2662796"/>
            <a:ext cx="25962" cy="35987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29400" y="849477"/>
            <a:ext cx="251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cap="small" dirty="0" smtClean="0">
                <a:solidFill>
                  <a:srgbClr val="FF0000"/>
                </a:solidFill>
              </a:rPr>
              <a:t>Unidentified</a:t>
            </a:r>
            <a:r>
              <a:rPr lang="en-US" smtClean="0"/>
              <a:t>: Columns are linear combinations</a:t>
            </a:r>
            <a:endParaRPr lang="en-US" b="1" u="sng" cap="small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7620000" y="1447800"/>
            <a:ext cx="152400" cy="1214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93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7940041" cy="447886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</m:t>
                        </m:r>
                        <m:r>
                          <a:rPr lang="en-US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</m:t>
                        </m:r>
                        <m:r>
                          <a:rPr lang="en-US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i="1" dirty="0">
                  <a:latin typeface="Cambria Math" charset="0"/>
                </a:endParaRPr>
              </a:p>
              <a:p>
                <a:r>
                  <a:rPr lang="en-US" dirty="0" smtClean="0"/>
                  <a:t>The effects representation omits the overall mean term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Under this specification, the model is </a:t>
                </a:r>
                <a:r>
                  <a:rPr lang="en-US" b="1" u="sng" cap="small" dirty="0" smtClean="0">
                    <a:solidFill>
                      <a:srgbClr val="FF0000"/>
                    </a:solidFill>
                  </a:rPr>
                  <a:t>identified</a:t>
                </a:r>
                <a:r>
                  <a:rPr lang="en-US" dirty="0" smtClean="0"/>
                  <a:t> for the one-way model, which is why I’m referring to it at all</a:t>
                </a:r>
              </a:p>
              <a:p>
                <a:r>
                  <a:rPr lang="en-US" dirty="0" smtClean="0"/>
                  <a:t>However,  it is </a:t>
                </a:r>
                <a:r>
                  <a:rPr lang="en-US" b="1" u="sng" cap="small" dirty="0">
                    <a:solidFill>
                      <a:srgbClr val="FF0000"/>
                    </a:solidFill>
                  </a:rPr>
                  <a:t>un</a:t>
                </a:r>
                <a:r>
                  <a:rPr lang="en-US" b="1" u="sng" cap="small" dirty="0" smtClean="0">
                    <a:solidFill>
                      <a:srgbClr val="FF0000"/>
                    </a:solidFill>
                  </a:rPr>
                  <a:t>identified</a:t>
                </a:r>
                <a:r>
                  <a:rPr lang="en-US" dirty="0" smtClean="0"/>
                  <a:t> for a general multi-way ANOVA</a:t>
                </a:r>
              </a:p>
              <a:p>
                <a:r>
                  <a:rPr lang="en-US" dirty="0" smtClean="0"/>
                  <a:t>However, for both the ANOVA and Effects important parameters are identified, even though the model is not: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 dirty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b="1" u="sng" cap="small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7940041" cy="4478866"/>
              </a:xfrm>
              <a:blipFill rotWithShape="0">
                <a:blip r:embed="rId2"/>
                <a:stretch>
                  <a:fillRect l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1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599" y="2111847"/>
            <a:ext cx="3116277" cy="41882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</a:t>
            </a:r>
            <a:r>
              <a:rPr lang="en-US" dirty="0"/>
              <a:t>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752600"/>
                <a:ext cx="7543801" cy="4023360"/>
              </a:xfrm>
            </p:spPr>
            <p:txBody>
              <a:bodyPr/>
              <a:lstStyle/>
              <a:p>
                <a:r>
                  <a:rPr lang="en-US" dirty="0" smtClean="0"/>
                  <a:t>We can get SAS to drop the mean term: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i="1" dirty="0">
                  <a:latin typeface="Cambria Math" charset="0"/>
                </a:endParaRPr>
              </a:p>
              <a:p>
                <a:r>
                  <a:rPr lang="en-US" dirty="0" smtClean="0"/>
                  <a:t>(this is more useful in one-way ANOVA)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752600"/>
                <a:ext cx="7543801" cy="4023360"/>
              </a:xfrm>
              <a:blipFill rotWithShape="0">
                <a:blip r:embed="rId3"/>
                <a:stretch>
                  <a:fillRect l="-808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27" y="2976116"/>
            <a:ext cx="3450773" cy="6239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633924" y="4014952"/>
                <a:ext cx="5100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=</a:t>
                </a:r>
                <a:r>
                  <a:rPr lang="en-US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924" y="4014952"/>
                <a:ext cx="51007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52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7086600" y="2662796"/>
            <a:ext cx="1579296" cy="42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112562" y="6248400"/>
            <a:ext cx="1566315" cy="89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7086600" y="2667000"/>
            <a:ext cx="25962" cy="35987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8633924" y="2662796"/>
            <a:ext cx="25962" cy="35987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27" y="2976114"/>
            <a:ext cx="3898148" cy="6239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34" y="3534247"/>
            <a:ext cx="4278782" cy="271415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629400" y="849477"/>
            <a:ext cx="251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cap="small" dirty="0" smtClean="0">
                <a:solidFill>
                  <a:srgbClr val="FF0000"/>
                </a:solidFill>
              </a:rPr>
              <a:t>Unidentified</a:t>
            </a:r>
            <a:r>
              <a:rPr lang="en-US" smtClean="0"/>
              <a:t>: Columns are linear combinations</a:t>
            </a:r>
            <a:endParaRPr lang="en-US" b="1" u="sng" cap="small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7620000" y="1447800"/>
            <a:ext cx="152400" cy="1214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84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</a:t>
            </a:r>
            <a:r>
              <a:rPr lang="en-US" dirty="0"/>
              <a:t>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168641" cy="447886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𝐹𝑒𝑟𝑡</m:t>
                    </m:r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𝑀𝑎𝑛𝑢𝑟𝑒</m:t>
                    </m:r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𝐹𝑒𝑟𝑡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𝑀𝑎𝑛𝑢𝑟𝑒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 smtClean="0"/>
                  <a:t>Here, </a:t>
                </a:r>
                <a:r>
                  <a:rPr lang="en-US" dirty="0" err="1" smtClean="0"/>
                  <a:t>Fert</a:t>
                </a:r>
                <a:r>
                  <a:rPr lang="en-US" dirty="0" smtClean="0"/>
                  <a:t> and Manure are indicators of a specific level (say ”high”) and hence “low” is the reference.</a:t>
                </a:r>
              </a:p>
              <a:p>
                <a:r>
                  <a:rPr lang="en-US" dirty="0" smtClean="0"/>
                  <a:t>The “indicator variable” specification allows identification via forcing some of the terms in the ANOVA representation to zero</a:t>
                </a:r>
              </a:p>
              <a:p>
                <a:r>
                  <a:rPr lang="en-US" dirty="0" smtClean="0"/>
                  <a:t>ANOVA representation: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Suppose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𝑗</m:t>
                    </m:r>
                    <m:r>
                      <a:rPr lang="en-US" b="0" i="1" dirty="0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 smtClean="0"/>
                  <a:t> is for “high fertilizer” and hence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𝐹𝑒𝑟𝑡</m:t>
                    </m:r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/>
                  <a:t>Also,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charset="0"/>
                      </a:rPr>
                      <m:t>k</m:t>
                    </m:r>
                    <m:r>
                      <a:rPr lang="en-US" i="1" dirty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is for “high </a:t>
                </a:r>
                <a:r>
                  <a:rPr lang="en-US" dirty="0" smtClean="0"/>
                  <a:t>manure” </a:t>
                </a:r>
                <a:r>
                  <a:rPr lang="en-US" dirty="0"/>
                  <a:t>and hence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𝑀𝑎𝑛𝑢𝑟𝑒</m:t>
                    </m:r>
                    <m: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=1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i="1" dirty="0">
                            <a:latin typeface="Cambria Math" charset="0"/>
                          </a:rPr>
                          <m:t>=1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i="1" dirty="0">
                            <a:latin typeface="Cambria Math" charset="0"/>
                          </a:rPr>
                          <m:t>=1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i="1" dirty="0">
                            <a:latin typeface="Cambria Math" charset="0"/>
                          </a:rPr>
                          <m:t>=1</m:t>
                        </m:r>
                      </m:sub>
                    </m:sSub>
                  </m:oMath>
                </a14:m>
                <a:r>
                  <a:rPr lang="en-US" dirty="0" smtClean="0"/>
                  <a:t>is encoded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168641" cy="4478866"/>
              </a:xfrm>
              <a:blipFill rotWithShape="0">
                <a:blip r:embed="rId2"/>
                <a:stretch>
                  <a:fillRect l="-746" r="-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7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representation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766" y="3360657"/>
            <a:ext cx="5105400" cy="2743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971675"/>
            <a:ext cx="7200900" cy="1028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0526" y="3788229"/>
            <a:ext cx="2945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Extra constraints: Force some of the ANOVA model parameters to zero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Crop Yield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the Model and Checking Assumptions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3970159" cy="443794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full ANOVA model involves the interaction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This encodes the potential for the mean response to vary nonlinearly</a:t>
                </a:r>
              </a:p>
              <a:p>
                <a:r>
                  <a:rPr lang="en-US" dirty="0" smtClean="0"/>
                  <a:t>This complicates the interpretation (though not always disastrously, we will return to this at the end of these slides)</a:t>
                </a:r>
              </a:p>
              <a:p>
                <a:r>
                  <a:rPr lang="en-US" dirty="0" smtClean="0"/>
                  <a:t>So, the first step is to test for a nonzero interaction</a:t>
                </a:r>
              </a:p>
              <a:p>
                <a:r>
                  <a:rPr lang="en-US" dirty="0" smtClean="0"/>
                  <a:t>This, as always, requires a look at the assumptions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3970159" cy="4437946"/>
              </a:xfrm>
              <a:blipFill rotWithShape="0">
                <a:blip r:embed="rId2"/>
                <a:stretch>
                  <a:fillRect l="-1536" t="-1511" r="-3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18" y="3448594"/>
            <a:ext cx="4347979" cy="28350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18" y="1969757"/>
            <a:ext cx="3705338" cy="67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the Interaction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737361"/>
                <a:ext cx="8321041" cy="4131733"/>
              </a:xfrm>
            </p:spPr>
            <p:txBody>
              <a:bodyPr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900" dirty="0" smtClean="0"/>
                  <a:t>Suppose we have two factors A and B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1900" dirty="0" smtClean="0"/>
                  <a:t>(Say, A is </a:t>
                </a:r>
                <a:r>
                  <a:rPr lang="en-US" sz="1900" dirty="0" smtClean="0"/>
                  <a:t>type </a:t>
                </a:r>
                <a:r>
                  <a:rPr lang="en-US" sz="1900" dirty="0" smtClean="0"/>
                  <a:t>of fertilizer (</a:t>
                </a:r>
                <a14:m>
                  <m:oMath xmlns:m="http://schemas.openxmlformats.org/officeDocument/2006/math"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𝐽</m:t>
                    </m:r>
                  </m:oMath>
                </a14:m>
                <a:r>
                  <a:rPr lang="en-US" sz="1900" dirty="0" smtClean="0"/>
                  <a:t> = 2) and </a:t>
                </a:r>
                <a:r>
                  <a:rPr lang="en-US" sz="1900" dirty="0" smtClean="0"/>
                  <a:t>B is type of manure (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sz="1900" dirty="0" smtClean="0"/>
                  <a:t> </a:t>
                </a:r>
                <a:r>
                  <a:rPr lang="en-US" sz="1900" dirty="0"/>
                  <a:t>= 2)</a:t>
                </a:r>
                <a:r>
                  <a:rPr lang="en-US" sz="1900" dirty="0" smtClean="0"/>
                  <a:t>)</a:t>
                </a:r>
              </a:p>
              <a:p>
                <a:pPr marR="0" lvl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lang="en-US" sz="19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1900" dirty="0"/>
                  <a:t>The interaction model would </a:t>
                </a:r>
                <a:r>
                  <a:rPr lang="en-US" sz="1900" dirty="0" smtClean="0"/>
                  <a:t>be </a:t>
                </a:r>
                <a14:m>
                  <m:oMath xmlns:m="http://schemas.openxmlformats.org/officeDocument/2006/math"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↔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{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</m:oMath>
                </a14:m>
                <a:r>
                  <a:rPr lang="en-US" sz="1900" dirty="0"/>
                  <a:t> A, B} =  A + B + </a:t>
                </a:r>
                <a:r>
                  <a:rPr lang="en-US" sz="1900" dirty="0" smtClean="0"/>
                  <a:t>A*B</a:t>
                </a:r>
                <a:endParaRPr lang="en-US" sz="1900" i="1" dirty="0">
                  <a:latin typeface="Cambria Math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1900" dirty="0" smtClean="0"/>
                  <a:t>ANOVA: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</a:rPr>
                      <m:t>=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sz="1900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1900" dirty="0" smtClean="0"/>
                  <a:t>Regression: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𝐹𝑒𝑟𝑡𝑖𝑙𝑖𝑧𝑒𝑟</m:t>
                    </m:r>
                    <m:r>
                      <a:rPr lang="en-US" sz="1900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𝑀𝑎𝑛𝑢𝑟𝑒</m:t>
                    </m:r>
                    <m:r>
                      <a:rPr lang="en-US" sz="1900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𝐹𝑒𝑟𝑡𝑖𝑙𝑖𝑧𝑒𝑟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𝑀𝑎𝑛𝑢𝑟𝑒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900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1900" dirty="0" smtClean="0"/>
                  <a:t>(Note: in my opinion, the regression formulation makes the DF more transparent)</a:t>
                </a:r>
                <a:endParaRPr lang="en-US" sz="1900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sz="1900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sz="19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737361"/>
                <a:ext cx="8321041" cy="4131733"/>
              </a:xfrm>
              <a:blipFill rotWithShape="0">
                <a:blip r:embed="rId2"/>
                <a:stretch>
                  <a:fillRect l="-1758" t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3205788"/>
                  </p:ext>
                </p:extLst>
              </p:nvPr>
            </p:nvGraphicFramePr>
            <p:xfrm>
              <a:off x="60960" y="4071981"/>
              <a:ext cx="9067800" cy="22526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76400"/>
                    <a:gridCol w="1447800"/>
                    <a:gridCol w="1183005"/>
                    <a:gridCol w="1511300"/>
                    <a:gridCol w="2449943"/>
                    <a:gridCol w="799352"/>
                  </a:tblGrid>
                  <a:tr h="318841">
                    <a:tc>
                      <a:txBody>
                        <a:bodyPr/>
                        <a:lstStyle/>
                        <a:p>
                          <a:r>
                            <a:rPr lang="en-US" sz="1600" smtClean="0"/>
                            <a:t>Source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DF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MS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err="1" smtClean="0"/>
                            <a:t>Pr</a:t>
                          </a:r>
                          <a:r>
                            <a:rPr lang="en-US" sz="1600" dirty="0" smtClean="0"/>
                            <a:t> &gt; F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318841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Fertilizer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sz="1600" i="1" dirty="0" smtClean="0"/>
                            <a:t>-1 = 1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318841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Manure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6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i="1" dirty="0" smtClean="0"/>
                            <a:t>-1 = 1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Fertilizer*Manure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i="1" dirty="0" smtClean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sz="1600" i="1" dirty="0" smtClean="0"/>
                            <a:t>-1)*(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i="1" dirty="0" smtClean="0"/>
                            <a:t>-1) = 1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Error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i="1" dirty="0" smtClean="0"/>
                            <a:t>n</a:t>
                          </a:r>
                          <a:r>
                            <a:rPr lang="en-US" sz="1600" i="1" baseline="0" dirty="0" smtClean="0"/>
                            <a:t> -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sz="1600" i="1" dirty="0" smtClean="0"/>
                            <a:t>*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i="1" dirty="0" smtClean="0"/>
                            <a:t> = 16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Total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600" i="1" dirty="0" smtClean="0"/>
                            <a:t> - 1 = 19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3205788"/>
                  </p:ext>
                </p:extLst>
              </p:nvPr>
            </p:nvGraphicFramePr>
            <p:xfrm>
              <a:off x="60960" y="4071981"/>
              <a:ext cx="9067800" cy="22526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76400"/>
                    <a:gridCol w="1447800"/>
                    <a:gridCol w="1183005"/>
                    <a:gridCol w="1511300"/>
                    <a:gridCol w="2449943"/>
                    <a:gridCol w="799352"/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smtClean="0"/>
                            <a:t>Source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DF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MS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err="1" smtClean="0"/>
                            <a:t>Pr</a:t>
                          </a:r>
                          <a:r>
                            <a:rPr lang="en-US" sz="1600" dirty="0" smtClean="0"/>
                            <a:t> &gt; F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Fertilizer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6387" t="-103636" r="-411345" b="-4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Manure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6387" t="-200000" r="-411345" b="-36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Fertilizer*Manure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6387" t="-247059" r="-411345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Error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6387" t="-342029" r="-411345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Total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6387" t="-448529" r="-411345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0859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Crop Yields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7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for the Interaction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7926"/>
            <a:ext cx="4699000" cy="10541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87" y="1856560"/>
            <a:ext cx="3705338" cy="6774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75120" y="1894318"/>
            <a:ext cx="2046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we will return to Type I vs III </a:t>
            </a:r>
            <a:r>
              <a:rPr lang="en-US" smtClean="0"/>
              <a:t>SS shortly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75120" y="2952834"/>
            <a:ext cx="2453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Here, no evidence for need of interaction term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5079818"/>
                  </p:ext>
                </p:extLst>
              </p:nvPr>
            </p:nvGraphicFramePr>
            <p:xfrm>
              <a:off x="60960" y="4071981"/>
              <a:ext cx="9067800" cy="22526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76400"/>
                    <a:gridCol w="1447800"/>
                    <a:gridCol w="1183005"/>
                    <a:gridCol w="1511300"/>
                    <a:gridCol w="2449943"/>
                    <a:gridCol w="799352"/>
                  </a:tblGrid>
                  <a:tr h="318841">
                    <a:tc>
                      <a:txBody>
                        <a:bodyPr/>
                        <a:lstStyle/>
                        <a:p>
                          <a:r>
                            <a:rPr lang="en-US" sz="1600" smtClean="0"/>
                            <a:t>Source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DF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MS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err="1" smtClean="0"/>
                            <a:t>Pr</a:t>
                          </a:r>
                          <a:r>
                            <a:rPr lang="en-US" sz="1600" dirty="0" smtClean="0"/>
                            <a:t> &gt; F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318841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Fertilizer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sz="1600" i="1" dirty="0" smtClean="0"/>
                            <a:t>-1 = 1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318841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Manure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6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i="1" dirty="0" smtClean="0"/>
                            <a:t>-1 = 1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Fertilizer*Manure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i="1" dirty="0" smtClean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sz="1600" i="1" dirty="0" smtClean="0"/>
                            <a:t>-1)*(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i="1" dirty="0" smtClean="0"/>
                            <a:t>-1) = 1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Error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i="1" dirty="0" smtClean="0"/>
                            <a:t>n</a:t>
                          </a:r>
                          <a:r>
                            <a:rPr lang="en-US" sz="1600" i="1" baseline="0" dirty="0" smtClean="0"/>
                            <a:t> -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sz="1600" i="1" dirty="0" smtClean="0"/>
                            <a:t>*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i="1" dirty="0" smtClean="0"/>
                            <a:t> = 16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Total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600" i="1" dirty="0" smtClean="0"/>
                            <a:t> - 1 = 19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5079818"/>
                  </p:ext>
                </p:extLst>
              </p:nvPr>
            </p:nvGraphicFramePr>
            <p:xfrm>
              <a:off x="60960" y="4071981"/>
              <a:ext cx="9067800" cy="22526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76400"/>
                    <a:gridCol w="1447800"/>
                    <a:gridCol w="1183005"/>
                    <a:gridCol w="1511300"/>
                    <a:gridCol w="2449943"/>
                    <a:gridCol w="799352"/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smtClean="0"/>
                            <a:t>Source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DF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MS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err="1" smtClean="0"/>
                            <a:t>Pr</a:t>
                          </a:r>
                          <a:r>
                            <a:rPr lang="en-US" sz="1600" dirty="0" smtClean="0"/>
                            <a:t> &gt; F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Fertilizer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6387" t="-103636" r="-411345" b="-4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Manure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6387" t="-200000" r="-411345" b="-36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Fertilizer*Manure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6387" t="-247059" r="-411345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Error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6387" t="-342029" r="-411345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Total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6387" t="-448529" r="-411345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511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Plot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117" y="2252870"/>
            <a:ext cx="5394883" cy="40227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21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9" y="1981200"/>
            <a:ext cx="3657600" cy="8204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769" y="3354154"/>
            <a:ext cx="3988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Reminder: The test for interaction formalizes the question: Are the profile plot lines parallel?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8021" y="4549154"/>
            <a:ext cx="398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Let’s refit without that term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25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the Additive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81200"/>
            <a:ext cx="3784600" cy="889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768684"/>
            <a:ext cx="2564296" cy="45051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93209"/>
            <a:ext cx="459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1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the Additive </a:t>
            </a:r>
            <a:r>
              <a:rPr lang="en-US" dirty="0" smtClean="0"/>
              <a:t>Model and Checking Assumptions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3970159" cy="443794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additive model: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smtClean="0"/>
                  <a:t>This, as always, requires a look at the assumptions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3970159" cy="4437946"/>
              </a:xfrm>
              <a:blipFill rotWithShape="0">
                <a:blip r:embed="rId2"/>
                <a:stretch>
                  <a:fillRect l="-1536" t="-1511" r="-3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264" y="2026121"/>
            <a:ext cx="4043519" cy="7932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470" y="3276600"/>
            <a:ext cx="4284870" cy="28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8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the Additive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38" y="3068594"/>
            <a:ext cx="4051300" cy="749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4" y="1863816"/>
            <a:ext cx="4332136" cy="8499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75120" y="2952834"/>
            <a:ext cx="2453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Here, there is evidence of a treatment effect for both Fertilizer and Manure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9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4769" y="3354154"/>
            <a:ext cx="3988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Important:</a:t>
            </a:r>
            <a:r>
              <a:rPr lang="en-US" dirty="0" smtClean="0"/>
              <a:t> The additive model fit will always have parallel lines, this provides no evidence against an interaction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9" y="2802635"/>
            <a:ext cx="4628873" cy="3486211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185" y="1910993"/>
            <a:ext cx="4051300" cy="749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769" y="4876800"/>
            <a:ext cx="352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about estimating the effect?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68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the Additive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828800"/>
            <a:ext cx="4968240" cy="95339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782" y="4789926"/>
            <a:ext cx="5012635" cy="145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876946"/>
            <a:ext cx="5257800" cy="14992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1061" y="3485322"/>
            <a:ext cx="3362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produces least squares estimates or each level of each factor as well as a confidence interval for differences between the levels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41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Additive Model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133600"/>
            <a:ext cx="4014309" cy="40227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56" y="2133599"/>
            <a:ext cx="402272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7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There Was an Interaction?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(note: I’m not indicating this analysis should be done in this case.  I’m just showing what </a:t>
            </a:r>
            <a:r>
              <a:rPr lang="en-US" dirty="0" err="1" smtClean="0"/>
              <a:t>lsmeans</a:t>
            </a:r>
            <a:r>
              <a:rPr lang="en-US" dirty="0" smtClean="0"/>
              <a:t> looks like with an interaction)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an Interaction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29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828800"/>
            <a:ext cx="7404100" cy="1181100"/>
          </a:xfrm>
        </p:spPr>
      </p:pic>
      <p:sp>
        <p:nvSpPr>
          <p:cNvPr id="8" name="TextBox 7"/>
          <p:cNvSpPr txBox="1"/>
          <p:nvPr/>
        </p:nvSpPr>
        <p:spPr>
          <a:xfrm>
            <a:off x="685800" y="3145764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will estimate/compare the levels but take into account </a:t>
            </a:r>
            <a:r>
              <a:rPr lang="en-US" smtClean="0"/>
              <a:t>the interaction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Experimental Design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168641" cy="4478866"/>
              </a:xfrm>
            </p:spPr>
            <p:txBody>
              <a:bodyPr>
                <a:noAutofit/>
              </a:bodyPr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dirty="0"/>
                  <a:t>Suppose we have two factors A and B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dirty="0"/>
                  <a:t>(Say, A is </a:t>
                </a:r>
                <a:r>
                  <a:rPr lang="en-US" dirty="0" smtClean="0"/>
                  <a:t>amount </a:t>
                </a:r>
                <a:r>
                  <a:rPr lang="en-US" dirty="0"/>
                  <a:t>of fertilizer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𝐽</m:t>
                    </m:r>
                  </m:oMath>
                </a14:m>
                <a:r>
                  <a:rPr lang="en-US" dirty="0"/>
                  <a:t> = 2) and B is </a:t>
                </a:r>
                <a:r>
                  <a:rPr lang="en-US" dirty="0" smtClean="0"/>
                  <a:t>amount of manure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/>
                  <a:t>= 2</a:t>
                </a:r>
                <a:r>
                  <a:rPr lang="en-US" dirty="0" smtClean="0"/>
                  <a:t>))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dirty="0" smtClean="0"/>
                  <a:t>Due to the small number of levels of each factor, we will consider a crossed (factorial) design, where each level of A and B jointly occur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dirty="0" smtClean="0"/>
                  <a:t>We will measure the total plant matter yield of each plant</a:t>
                </a: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dirty="0" smtClean="0"/>
                  <a:t>Here, the experimental unit will be an individual plant receiving the treatments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dirty="0"/>
                  <a:t>After talking with the scientist, we decide that she believes an interaction between </a:t>
                </a:r>
                <a:r>
                  <a:rPr lang="en-US" dirty="0" smtClean="0"/>
                  <a:t>A </a:t>
                </a:r>
                <a:r>
                  <a:rPr lang="en-US" dirty="0"/>
                  <a:t>and B is likely. 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dirty="0" smtClean="0"/>
                  <a:t>The scientist thinks 5 replications should be enough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168641" cy="4478866"/>
              </a:xfrm>
              <a:blipFill rotWithShape="0">
                <a:blip r:embed="rId2"/>
                <a:stretch>
                  <a:fillRect l="-1866" t="-816" r="-1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6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an Interaction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142560"/>
            <a:ext cx="3467100" cy="13589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50" y="2987309"/>
            <a:ext cx="2933700" cy="201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5016500"/>
            <a:ext cx="3759200" cy="1308100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828800"/>
            <a:ext cx="7404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3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an Interaction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56" y="2667000"/>
            <a:ext cx="3844810" cy="28971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435881"/>
            <a:ext cx="36322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8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8016241" cy="4023360"/>
          </a:xfrm>
        </p:spPr>
        <p:txBody>
          <a:bodyPr/>
          <a:lstStyle/>
          <a:p>
            <a:r>
              <a:rPr lang="en-US" dirty="0" smtClean="0"/>
              <a:t>The next step should always be a power analysis</a:t>
            </a:r>
          </a:p>
          <a:p>
            <a:r>
              <a:rPr lang="en-US" dirty="0" smtClean="0"/>
              <a:t>Hopefully it will determine the set-up of the experiment</a:t>
            </a:r>
          </a:p>
          <a:p>
            <a:r>
              <a:rPr lang="en-US" dirty="0" smtClean="0"/>
              <a:t>But at least it will provide added information if there is no estimated effect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0"/>
            <a:ext cx="4026820" cy="3246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080422"/>
            <a:ext cx="2859314" cy="321386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401243" y="3149116"/>
            <a:ext cx="2075758" cy="282835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 need to elicit: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Effect sizes we wish to detect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considered </a:t>
            </a:r>
            <a:r>
              <a:rPr lang="en-US" dirty="0" smtClean="0"/>
              <a:t>model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The expected variability of the experiment</a:t>
            </a:r>
          </a:p>
          <a:p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438400" y="5334000"/>
            <a:ext cx="1962843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198842" y="4518745"/>
            <a:ext cx="1202401" cy="628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209800" y="3876746"/>
            <a:ext cx="2191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4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8016241" cy="4023360"/>
          </a:xfrm>
        </p:spPr>
        <p:txBody>
          <a:bodyPr/>
          <a:lstStyle/>
          <a:p>
            <a:r>
              <a:rPr lang="en-US" dirty="0" smtClean="0"/>
              <a:t>What about this scenario (hint: sketch the profile plot):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" y="2225697"/>
            <a:ext cx="5133447" cy="40818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70340"/>
            <a:ext cx="3048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1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657" y="2356213"/>
            <a:ext cx="3015343" cy="3962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discussing the results of the power analysis, we agree that 5 replications and a crossed design is appropriate</a:t>
            </a:r>
            <a:r>
              <a:rPr lang="is-IS" dirty="0" smtClean="0"/>
              <a:t>…. </a:t>
            </a:r>
          </a:p>
          <a:p>
            <a:r>
              <a:rPr lang="is-IS" dirty="0" smtClean="0"/>
              <a:t>For the next few weeks, the experiment is conducted..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6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76106" y="3633682"/>
            <a:ext cx="1066799" cy="5401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Scientists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220754" y="4211222"/>
            <a:ext cx="1683656" cy="5401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Statisticians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276600"/>
            <a:ext cx="4038600" cy="302895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904410" y="3857414"/>
            <a:ext cx="47244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533650" y="4337413"/>
            <a:ext cx="16871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27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discussing the results of the power analysis, we agree that 5 replications and a crossed design is appropriate</a:t>
            </a:r>
            <a:r>
              <a:rPr lang="is-IS" dirty="0"/>
              <a:t>…. </a:t>
            </a:r>
          </a:p>
          <a:p>
            <a:r>
              <a:rPr lang="is-IS" dirty="0"/>
              <a:t>For the next few weeks, the experiment is conducted..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1" y="2312262"/>
            <a:ext cx="2514600" cy="3974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30" y="3352800"/>
            <a:ext cx="37719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5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Detour: Notation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8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There are two factors: </a:t>
                </a:r>
                <a:r>
                  <a:rPr lang="en-US" dirty="0" smtClean="0"/>
                  <a:t>A and </a:t>
                </a:r>
                <a:r>
                  <a:rPr lang="en-US" dirty="0" smtClean="0"/>
                  <a:t>B with two levels each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𝐽</m:t>
                    </m:r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We can equivalently express the interaction model in three major ways</a:t>
                </a:r>
              </a:p>
              <a:p>
                <a:r>
                  <a:rPr lang="en-US" dirty="0" smtClean="0"/>
                  <a:t>They’re all representing the same model: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{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/>
                  <a:t>A, B} = </a:t>
                </a:r>
                <a:r>
                  <a:rPr lang="en-US" dirty="0"/>
                  <a:t> </a:t>
                </a:r>
                <a:r>
                  <a:rPr lang="en-US" dirty="0"/>
                  <a:t>A + B + A*B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 “ANOVA representation”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 “Effects representation”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 “Regression representation”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𝐹𝑒𝑟𝑡</m:t>
                    </m:r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𝑀𝑎𝑛𝑢𝑟𝑒</m:t>
                    </m:r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𝐹𝑒𝑟𝑡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𝑀𝑎𝑛𝑢𝑟𝑒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Let’s explore these representations as they affect the code and design matrix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  <a:blipFill rotWithShape="0">
                <a:blip r:embed="rId2"/>
                <a:stretch>
                  <a:fillRect l="-1758" t="-2041" r="-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334000" y="3581400"/>
                <a:ext cx="355962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Important: these are all linear models of the form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𝕐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All three models impose additional constraints for estimation</a:t>
                </a:r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3581400"/>
                <a:ext cx="3559629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1370" t="-2479" b="-5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23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_5371darrenPPtheme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_5371darrenPPtheme" id="{45A9DFA8-B107-0749-9BF8-E2D2F4912A4A}" vid="{5A4F3BCF-9C42-8B47-B324-B92314DCDF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_5371darrenPPtheme</Template>
  <TotalTime>18164</TotalTime>
  <Words>868</Words>
  <Application>Microsoft Macintosh PowerPoint</Application>
  <PresentationFormat>On-screen Show (4:3)</PresentationFormat>
  <Paragraphs>217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Calibri Light</vt:lpstr>
      <vt:lpstr>Cambria Math</vt:lpstr>
      <vt:lpstr>Arial</vt:lpstr>
      <vt:lpstr>Calibri</vt:lpstr>
      <vt:lpstr>_5371darrenPPtheme</vt:lpstr>
      <vt:lpstr>Multi-way ANOVA</vt:lpstr>
      <vt:lpstr>Example: Crop Yields</vt:lpstr>
      <vt:lpstr>The Experimental Design</vt:lpstr>
      <vt:lpstr>Power Analysis</vt:lpstr>
      <vt:lpstr>Power Analysis</vt:lpstr>
      <vt:lpstr>The Experiment</vt:lpstr>
      <vt:lpstr>The Data</vt:lpstr>
      <vt:lpstr>Detour: Notation</vt:lpstr>
      <vt:lpstr>The Notation</vt:lpstr>
      <vt:lpstr>ANOVA representation</vt:lpstr>
      <vt:lpstr>ANOVA representation</vt:lpstr>
      <vt:lpstr>ANOVA representation</vt:lpstr>
      <vt:lpstr>Effects representation</vt:lpstr>
      <vt:lpstr>Effects representation</vt:lpstr>
      <vt:lpstr>Regression representation</vt:lpstr>
      <vt:lpstr>Regression representation</vt:lpstr>
      <vt:lpstr>Back to Crop Yield</vt:lpstr>
      <vt:lpstr>Fitting the Model and Checking Assumptions</vt:lpstr>
      <vt:lpstr>Testing for the Interaction</vt:lpstr>
      <vt:lpstr>Testing for the Interaction</vt:lpstr>
      <vt:lpstr>Profile Plot</vt:lpstr>
      <vt:lpstr>Fitting the Additive Model</vt:lpstr>
      <vt:lpstr>Fitting the Additive Model and Checking Assumptions</vt:lpstr>
      <vt:lpstr>Fitting the Additive Model</vt:lpstr>
      <vt:lpstr>Profile Plot</vt:lpstr>
      <vt:lpstr>Estimating the Additive Model</vt:lpstr>
      <vt:lpstr>Estimating the Additive Model</vt:lpstr>
      <vt:lpstr>What if There Was an Interaction?</vt:lpstr>
      <vt:lpstr>With an Interaction</vt:lpstr>
      <vt:lpstr>With an Interaction</vt:lpstr>
      <vt:lpstr>With an Interaction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Regression II</dc:title>
  <dc:creator>Bivin Sadler</dc:creator>
  <cp:lastModifiedBy>Homrighausen, Darren</cp:lastModifiedBy>
  <cp:revision>403</cp:revision>
  <cp:lastPrinted>2018-02-20T17:04:06Z</cp:lastPrinted>
  <dcterms:created xsi:type="dcterms:W3CDTF">2015-01-29T08:52:07Z</dcterms:created>
  <dcterms:modified xsi:type="dcterms:W3CDTF">2018-02-22T00:43:28Z</dcterms:modified>
</cp:coreProperties>
</file>